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29524325" cy="50406300"/>
  <p:notesSz cx="6858000" cy="9144000"/>
  <p:defaultTextStyle>
    <a:defPPr>
      <a:defRPr lang="pt-BR"/>
    </a:defPPr>
    <a:lvl1pPr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2157413" indent="-1624013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4316413" indent="-3249613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6478588" indent="-4878388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8637588" indent="-6503988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9">
          <p15:clr>
            <a:srgbClr val="A4A3A4"/>
          </p15:clr>
        </p15:guide>
        <p15:guide id="2" pos="10207">
          <p15:clr>
            <a:srgbClr val="A4A3A4"/>
          </p15:clr>
        </p15:guide>
        <p15:guide id="3" orient="horz" pos="15877">
          <p15:clr>
            <a:srgbClr val="A4A3A4"/>
          </p15:clr>
        </p15:guide>
        <p15:guide id="4" pos="93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0068"/>
    <a:srgbClr val="58008E"/>
    <a:srgbClr val="860000"/>
    <a:srgbClr val="AC0000"/>
    <a:srgbClr val="6B6B6B"/>
    <a:srgbClr val="D9D9D9"/>
    <a:srgbClr val="404040"/>
    <a:srgbClr val="1E6034"/>
    <a:srgbClr val="1B0D57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 autoAdjust="0"/>
  </p:normalViewPr>
  <p:slideViewPr>
    <p:cSldViewPr>
      <p:cViewPr varScale="1">
        <p:scale>
          <a:sx n="11" d="100"/>
          <a:sy n="11" d="100"/>
        </p:scale>
        <p:origin x="2770" y="5"/>
      </p:cViewPr>
      <p:guideLst>
        <p:guide orient="horz" pos="13609"/>
        <p:guide pos="10207"/>
        <p:guide orient="horz" pos="15877"/>
        <p:guide pos="93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7033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3701310"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D3CCDAAE-CA3A-4231-92C3-2170BE61D7EE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24113" y="685800"/>
            <a:ext cx="20097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7033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C72D171-8987-47B6-B0B3-DDE0A0B399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2174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ＭＳ Ｐゴシック" pitchFamily="-1" charset="-128"/>
      </a:defRPr>
    </a:lvl1pPr>
    <a:lvl2pPr marL="2157413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4316413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6478588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8637588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10800424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0509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0594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0678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24113" y="685800"/>
            <a:ext cx="200977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3701310" eaLnBrk="1" hangingPunct="1">
              <a:spcBef>
                <a:spcPct val="0"/>
              </a:spcBef>
              <a:defRPr/>
            </a:pPr>
            <a:r>
              <a:rPr lang="en-US" altLang="pt-BR" sz="4899">
                <a:ea typeface="ＭＳ Ｐゴシック" panose="020B0600070205080204" pitchFamily="34" charset="-128"/>
              </a:rPr>
              <a:t>CALCULO DO TAMANHO AMOSTRAL??</a:t>
            </a:r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5AEA46E-E08D-4555-8BC9-40C4207C29D5}" type="slidenum">
              <a:rPr lang="pt-BR" altLang="pt-BR" sz="1200">
                <a:latin typeface="Calibri" panose="020F0502020204030204" pitchFamily="34" charset="0"/>
              </a:rPr>
              <a:pPr/>
              <a:t>1</a:t>
            </a:fld>
            <a:endParaRPr lang="pt-BR" altLang="pt-BR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847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4326" y="15658630"/>
            <a:ext cx="25095677" cy="1080468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28650" y="28563571"/>
            <a:ext cx="20667028" cy="128816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C513D-9103-4EFA-AD61-75ACA30649D9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C491E-BC55-4010-B650-ED3F1A088DE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440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BDA6-CD3F-4015-964A-180C28499E2A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97419-A377-4392-955B-5E01A037361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008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2219" y="32390718"/>
            <a:ext cx="25095677" cy="10011251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32219" y="21364344"/>
            <a:ext cx="25095677" cy="11026374"/>
          </a:xfrm>
        </p:spPr>
        <p:txBody>
          <a:bodyPr anchor="b"/>
          <a:lstStyle>
            <a:lvl1pPr marL="0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1pPr>
            <a:lvl2pPr marL="2160301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602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9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2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775D9-CAED-40C9-B882-3F5975C8F760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27169-F443-48D0-A2F0-45429BC6D9B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389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233395" y="55575284"/>
            <a:ext cx="46833984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559451" y="55575284"/>
            <a:ext cx="46833987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6A39-30D9-4C05-8CCF-61A12C5FB984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40A1E-200A-4384-B7EC-E195AD81339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691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6218" y="2018591"/>
            <a:ext cx="26571893" cy="84010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76217" y="11283082"/>
            <a:ext cx="13045037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76217" y="15985331"/>
            <a:ext cx="13045037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997948" y="11283082"/>
            <a:ext cx="13050162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997948" y="15985331"/>
            <a:ext cx="13050162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6E3C-6867-4F7C-9412-20407C0C718F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16232-4363-42C0-9C0B-37EBE527AE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506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B9368-CE30-4205-9050-1B7383374205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2F770-4711-4C60-A7C8-A7C45C7E81C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648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7D7CF-0446-4BFB-B4A5-882BEF34BF5A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F0F08-C558-4F9D-A016-A3AD2859C1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2620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6219" y="2006918"/>
            <a:ext cx="9713299" cy="8541068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543190" y="2006923"/>
            <a:ext cx="16504918" cy="43020381"/>
          </a:xfrm>
        </p:spPr>
        <p:txBody>
          <a:bodyPr/>
          <a:lstStyle>
            <a:lvl1pPr>
              <a:defRPr sz="152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76219" y="10547990"/>
            <a:ext cx="9713299" cy="34479314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6D7B1-1186-421C-81B1-53D59EF6340E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92E6-3913-4C88-93CD-CCA0544E1E5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643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86976" y="35284412"/>
            <a:ext cx="17714595" cy="4165524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786976" y="4503897"/>
            <a:ext cx="17714595" cy="30243780"/>
          </a:xfrm>
        </p:spPr>
        <p:txBody>
          <a:bodyPr rtlCol="0">
            <a:normAutofit/>
          </a:bodyPr>
          <a:lstStyle>
            <a:lvl1pPr marL="0" indent="0">
              <a:buNone/>
              <a:defRPr sz="15200"/>
            </a:lvl1pPr>
            <a:lvl2pPr marL="2160301" indent="0">
              <a:buNone/>
              <a:defRPr sz="13200"/>
            </a:lvl2pPr>
            <a:lvl3pPr marL="4320602" indent="0">
              <a:buNone/>
              <a:defRPr sz="11300"/>
            </a:lvl3pPr>
            <a:lvl4pPr marL="6480903" indent="0">
              <a:buNone/>
              <a:defRPr sz="9400"/>
            </a:lvl4pPr>
            <a:lvl5pPr marL="8641203" indent="0">
              <a:buNone/>
              <a:defRPr sz="9400"/>
            </a:lvl5pPr>
            <a:lvl6pPr marL="10801504" indent="0">
              <a:buNone/>
              <a:defRPr sz="9400"/>
            </a:lvl6pPr>
            <a:lvl7pPr marL="12961805" indent="0">
              <a:buNone/>
              <a:defRPr sz="9400"/>
            </a:lvl7pPr>
            <a:lvl8pPr marL="15122106" indent="0">
              <a:buNone/>
              <a:defRPr sz="9400"/>
            </a:lvl8pPr>
            <a:lvl9pPr marL="17282407" indent="0">
              <a:buNone/>
              <a:defRPr sz="94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786976" y="39449936"/>
            <a:ext cx="17714595" cy="5915735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8011-4EAB-4CDD-BD5C-8AC29C39F854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A3A5D-E54F-42C4-8D3E-CBA63C2EAF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093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771AC-BC27-47DE-8E64-51A8C5B3AE7E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3A787-DD15-4AA3-B15E-9925ED9482A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660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855990" y="9532866"/>
            <a:ext cx="23537448" cy="203223729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233396" y="9532866"/>
            <a:ext cx="70130523" cy="203223729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7E0D9-BE23-4C2B-9262-712826F0D162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0708-776E-4CBC-9EA7-963877592F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694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476796" y="2016919"/>
            <a:ext cx="26570735" cy="840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476796" y="11760730"/>
            <a:ext cx="26570735" cy="3326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103" tIns="216052" rIns="432103" bIns="2160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76796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>
            <a:lvl1pPr defTabSz="4318689" eaLnBrk="1" hangingPunct="1">
              <a:defRPr sz="57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38A8A99-F01D-4951-828A-FBF5001D099E}" type="datetime1">
              <a:rPr lang="pt-BR"/>
              <a:pPr>
                <a:defRPr/>
              </a:pPr>
              <a:t>03/01/2024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087333" y="46718803"/>
            <a:ext cx="9349659" cy="2685521"/>
          </a:xfrm>
          <a:prstGeom prst="rect">
            <a:avLst/>
          </a:prstGeom>
        </p:spPr>
        <p:txBody>
          <a:bodyPr vert="horz" lIns="432103" tIns="216052" rIns="432103" bIns="216052" rtlCol="0" anchor="ctr"/>
          <a:lstStyle>
            <a:lvl1pPr algn="ctr" defTabSz="4320602" eaLnBrk="1" fontAlgn="auto" hangingPunct="1">
              <a:spcBef>
                <a:spcPts val="0"/>
              </a:spcBef>
              <a:spcAft>
                <a:spcPts val="0"/>
              </a:spcAft>
              <a:defRPr sz="5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1159679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7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697385-11FA-4C93-BEC5-9A374DFB31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6413" rtl="0" eaLnBrk="0" fontAlgn="base" hangingPunct="0">
        <a:spcBef>
          <a:spcPct val="0"/>
        </a:spcBef>
        <a:spcAft>
          <a:spcPct val="0"/>
        </a:spcAft>
        <a:defRPr sz="20700" kern="1200">
          <a:solidFill>
            <a:schemeClr val="tx1"/>
          </a:solidFill>
          <a:latin typeface="+mj-lt"/>
          <a:ea typeface="MS PGothic" pitchFamily="34" charset="-128"/>
          <a:cs typeface="ＭＳ Ｐゴシック" pitchFamily="-1" charset="-128"/>
        </a:defRPr>
      </a:lvl1pPr>
      <a:lvl2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2pPr>
      <a:lvl3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3pPr>
      <a:lvl4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4pPr>
      <a:lvl5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5pPr>
      <a:lvl6pPr marL="533407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6pPr>
      <a:lvl7pPr marL="1066816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7pPr>
      <a:lvl8pPr marL="1600223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8pPr>
      <a:lvl9pPr marL="2133630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9pPr>
    </p:titleStyle>
    <p:bodyStyle>
      <a:lvl1pPr marL="1616075" indent="-1616075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MS PGothic" pitchFamily="34" charset="-128"/>
          <a:cs typeface="ＭＳ Ｐゴシック" pitchFamily="-1" charset="-128"/>
        </a:defRPr>
      </a:lvl1pPr>
      <a:lvl2pPr marL="3506788" indent="-1347788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5399088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7558088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3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9718675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3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1881655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955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256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557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301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602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903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203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504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805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2106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407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/>
          <p:cNvSpPr/>
          <p:nvPr/>
        </p:nvSpPr>
        <p:spPr>
          <a:xfrm>
            <a:off x="319954" y="49917351"/>
            <a:ext cx="13607919" cy="2822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6692" tIns="53346" rIns="106692" bIns="53346" anchor="ctr"/>
          <a:lstStyle/>
          <a:p>
            <a:pPr algn="just" defTabSz="4317700">
              <a:defRPr/>
            </a:pPr>
            <a:endParaRPr lang="pt-BR" sz="4400" dirty="0"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2C52EA-3F74-4C68-8BF9-C734B542A553}"/>
              </a:ext>
            </a:extLst>
          </p:cNvPr>
          <p:cNvSpPr txBox="1"/>
          <p:nvPr/>
        </p:nvSpPr>
        <p:spPr>
          <a:xfrm>
            <a:off x="3658763" y="4824518"/>
            <a:ext cx="227686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Titulo do trabalho Titulo do trabalho Titulo do trabalho Titulo do trabalho</a:t>
            </a:r>
            <a:endParaRPr lang="pt-BR" dirty="0"/>
          </a:p>
          <a:p>
            <a:pPr algn="ctr"/>
            <a:endParaRPr lang="pt-BR" sz="6600" dirty="0"/>
          </a:p>
        </p:txBody>
      </p:sp>
      <p:sp>
        <p:nvSpPr>
          <p:cNvPr id="12" name="Retângulo 4">
            <a:extLst>
              <a:ext uri="{FF2B5EF4-FFF2-40B4-BE49-F238E27FC236}">
                <a16:creationId xmlns:a16="http://schemas.microsoft.com/office/drawing/2014/main" id="{1917B450-65EA-4146-9BEE-4640CC3A9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572" y="8915909"/>
            <a:ext cx="2215885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ANDRADE, K.K. ¹; </a:t>
            </a:r>
            <a:r>
              <a:rPr lang="pt-BR" altLang="pt-BR" sz="4400" u="sng" dirty="0">
                <a:latin typeface="Arial" panose="020B0604020202020204" pitchFamily="34" charset="0"/>
                <a:cs typeface="Arial" panose="020B0604020202020204" pitchFamily="34" charset="0"/>
              </a:rPr>
              <a:t>SOARES, G.G.A.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¹; CODECEIRA, A.V.C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. ¹;SOUSA, P.G.S.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MENEZES, C.J.J. ²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¹Discentes de </a:t>
            </a:r>
            <a:r>
              <a:rPr lang="pt-BR" alt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xxxxxxxxxxxxxxxxxxtana</a:t>
            </a: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²Docente da </a:t>
            </a:r>
            <a:r>
              <a:rPr lang="pt-BR" alt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  <a:endParaRPr lang="pt-BR" alt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EE75F2-B543-48F8-8B07-550612EEBD88}"/>
              </a:ext>
            </a:extLst>
          </p:cNvPr>
          <p:cNvSpPr txBox="1"/>
          <p:nvPr/>
        </p:nvSpPr>
        <p:spPr>
          <a:xfrm>
            <a:off x="4711793" y="11953678"/>
            <a:ext cx="59360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Arial" pitchFamily="34" charset="0"/>
                <a:cs typeface="Arial" pitchFamily="34" charset="0"/>
              </a:rPr>
              <a:t>INTRODUÇÃO</a:t>
            </a:r>
          </a:p>
          <a:p>
            <a:endParaRPr lang="pt-BR" dirty="0"/>
          </a:p>
        </p:txBody>
      </p:sp>
      <p:sp>
        <p:nvSpPr>
          <p:cNvPr id="16" name="CaixaDeTexto 20">
            <a:extLst>
              <a:ext uri="{FF2B5EF4-FFF2-40B4-BE49-F238E27FC236}">
                <a16:creationId xmlns:a16="http://schemas.microsoft.com/office/drawing/2014/main" id="{3F7BDC66-3621-4673-B8C4-941E43381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54" y="12889782"/>
            <a:ext cx="14175757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D093B7-2638-4E8C-8BF1-0F70A00BF578}"/>
              </a:ext>
            </a:extLst>
          </p:cNvPr>
          <p:cNvSpPr txBox="1"/>
          <p:nvPr/>
        </p:nvSpPr>
        <p:spPr>
          <a:xfrm>
            <a:off x="3980572" y="19828282"/>
            <a:ext cx="6213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latin typeface="Arial" pitchFamily="34" charset="0"/>
                <a:cs typeface="Arial" pitchFamily="34" charset="0"/>
              </a:rPr>
              <a:t>METODOLOGIA</a:t>
            </a:r>
          </a:p>
        </p:txBody>
      </p:sp>
      <p:sp>
        <p:nvSpPr>
          <p:cNvPr id="20" name="CaixaDeTexto 28">
            <a:extLst>
              <a:ext uri="{FF2B5EF4-FFF2-40B4-BE49-F238E27FC236}">
                <a16:creationId xmlns:a16="http://schemas.microsoft.com/office/drawing/2014/main" id="{0ECA7990-258F-4241-ADE7-69C4009F4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99" y="20698298"/>
            <a:ext cx="1410374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2E70FA-A603-4555-9473-4586F421F391}"/>
              </a:ext>
            </a:extLst>
          </p:cNvPr>
          <p:cNvSpPr txBox="1"/>
          <p:nvPr/>
        </p:nvSpPr>
        <p:spPr>
          <a:xfrm>
            <a:off x="3658763" y="25450882"/>
            <a:ext cx="6266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1F1FEC-73B3-4F4E-A5BE-A7CC20D116B5}"/>
              </a:ext>
            </a:extLst>
          </p:cNvPr>
          <p:cNvSpPr txBox="1"/>
          <p:nvPr/>
        </p:nvSpPr>
        <p:spPr>
          <a:xfrm>
            <a:off x="19052994" y="29637889"/>
            <a:ext cx="5537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8" name="CaixaDeTexto 6">
            <a:extLst>
              <a:ext uri="{FF2B5EF4-FFF2-40B4-BE49-F238E27FC236}">
                <a16:creationId xmlns:a16="http://schemas.microsoft.com/office/drawing/2014/main" id="{ABF09D7A-E2E7-461E-BCF4-4A81351804F0}"/>
              </a:ext>
            </a:extLst>
          </p:cNvPr>
          <p:cNvSpPr txBox="1"/>
          <p:nvPr/>
        </p:nvSpPr>
        <p:spPr>
          <a:xfrm>
            <a:off x="14737204" y="30968492"/>
            <a:ext cx="14617624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 x   </a:t>
            </a:r>
            <a:r>
              <a:rPr lang="pt-BR" sz="3600" dirty="0" err="1">
                <a:cs typeface="Arial" panose="020B0604020202020204" pitchFamily="34" charset="0"/>
              </a:rPr>
              <a:t>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 x  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endParaRPr lang="pt-BR" sz="3600" dirty="0"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27D1EF-E89A-46A6-BF74-4A3F0BA34A2D}"/>
              </a:ext>
            </a:extLst>
          </p:cNvPr>
          <p:cNvSpPr txBox="1"/>
          <p:nvPr/>
        </p:nvSpPr>
        <p:spPr>
          <a:xfrm>
            <a:off x="17459569" y="23808330"/>
            <a:ext cx="8169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cs typeface="Arial" pitchFamily="34" charset="0"/>
              </a:rPr>
              <a:t>CONCLUSÃO</a:t>
            </a:r>
            <a:endParaRPr lang="pt-BR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ixaDeTexto 20">
            <a:extLst>
              <a:ext uri="{FF2B5EF4-FFF2-40B4-BE49-F238E27FC236}">
                <a16:creationId xmlns:a16="http://schemas.microsoft.com/office/drawing/2014/main" id="{FD92A72A-61E2-44C1-B3F3-B2707AFFE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73" y="26264361"/>
            <a:ext cx="14031741" cy="1228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CaixaDeTexto 35">
            <a:extLst>
              <a:ext uri="{FF2B5EF4-FFF2-40B4-BE49-F238E27FC236}">
                <a16:creationId xmlns:a16="http://schemas.microsoft.com/office/drawing/2014/main" id="{919EA226-6BE3-42B8-AFEC-48722BC20AA3}"/>
              </a:ext>
            </a:extLst>
          </p:cNvPr>
          <p:cNvSpPr txBox="1"/>
          <p:nvPr/>
        </p:nvSpPr>
        <p:spPr>
          <a:xfrm>
            <a:off x="14834170" y="24698994"/>
            <a:ext cx="145738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.</a:t>
            </a:r>
            <a:endParaRPr lang="pt-BR" sz="4000" dirty="0">
              <a:cs typeface="Arial" panose="020B0604020202020204" pitchFamily="34" charset="0"/>
            </a:endParaRP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5E2C52EA-3F74-4C68-8BF9-C734B542A553}"/>
              </a:ext>
            </a:extLst>
          </p:cNvPr>
          <p:cNvSpPr txBox="1"/>
          <p:nvPr/>
        </p:nvSpPr>
        <p:spPr>
          <a:xfrm>
            <a:off x="23610571" y="7194398"/>
            <a:ext cx="579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rgbClr val="4000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 - 012</a:t>
            </a:r>
            <a:endParaRPr lang="pt-BR" sz="8000" dirty="0">
              <a:solidFill>
                <a:srgbClr val="4000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49469846"/>
            <a:ext cx="29524325" cy="936104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7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100000">
                <a:srgbClr val="F27300"/>
              </a:gs>
              <a:gs pos="100000">
                <a:srgbClr val="FFBF0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9B1F1FEC-73B3-4F4E-A5BE-A7CC20D116B5}"/>
              </a:ext>
            </a:extLst>
          </p:cNvPr>
          <p:cNvSpPr txBox="1"/>
          <p:nvPr/>
        </p:nvSpPr>
        <p:spPr>
          <a:xfrm>
            <a:off x="7679840" y="49651022"/>
            <a:ext cx="15437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E-mail: </a:t>
            </a:r>
            <a:endParaRPr lang="pt-BR" sz="6600" dirty="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4834170" y="12951902"/>
            <a:ext cx="144736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9A3831C-DD59-4A40-8858-8AD11D2845EA}"/>
              </a:ext>
            </a:extLst>
          </p:cNvPr>
          <p:cNvSpPr txBox="1">
            <a:spLocks/>
          </p:cNvSpPr>
          <p:nvPr/>
        </p:nvSpPr>
        <p:spPr>
          <a:xfrm>
            <a:off x="758983" y="47853947"/>
            <a:ext cx="13234898" cy="1183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 1:                      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CF9A2F54-E98D-4FC1-9D0E-A602EC32AF71}"/>
              </a:ext>
            </a:extLst>
          </p:cNvPr>
          <p:cNvSpPr txBox="1">
            <a:spLocks/>
          </p:cNvSpPr>
          <p:nvPr/>
        </p:nvSpPr>
        <p:spPr>
          <a:xfrm>
            <a:off x="15747640" y="47586253"/>
            <a:ext cx="12840057" cy="14515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 2:  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E93E8BB-5743-4A9C-8EBF-4741F9AB2CAC}"/>
              </a:ext>
            </a:extLst>
          </p:cNvPr>
          <p:cNvSpPr txBox="1"/>
          <p:nvPr/>
        </p:nvSpPr>
        <p:spPr>
          <a:xfrm>
            <a:off x="19917319" y="16548299"/>
            <a:ext cx="3809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/>
              <a:t>DISCUSSÃO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AE062E-F8C1-4B2F-8F9D-CC75E57B35B1}"/>
              </a:ext>
            </a:extLst>
          </p:cNvPr>
          <p:cNvSpPr txBox="1"/>
          <p:nvPr/>
        </p:nvSpPr>
        <p:spPr>
          <a:xfrm>
            <a:off x="14834170" y="17460488"/>
            <a:ext cx="144736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endParaRPr lang="pt-BR" sz="4400" dirty="0"/>
          </a:p>
          <a:p>
            <a:pPr algn="just"/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endParaRPr lang="pt-BR" sz="4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BBF057A-C8CC-45B0-86C0-8BCECDAF9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6586" y="39043497"/>
            <a:ext cx="14085964" cy="829428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E2A6C1-790D-43B6-8486-EC6A1B099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27" y="39043498"/>
            <a:ext cx="14031741" cy="83454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" y="22715"/>
            <a:ext cx="3981018" cy="3981018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1649" y="45761"/>
            <a:ext cx="3981018" cy="3981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6948</TotalTime>
  <Words>345</Words>
  <Application>Microsoft Office PowerPoint</Application>
  <PresentationFormat>Personalizar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Avaliação do Valor Prognóstico Incremental do Escore Syntax-Clínico em Relação as Escore Syntax Original em Síndromes Coronarianas Agudas sem Supradesnível do Segmento ST</dc:title>
  <dc:creator>Guilherme Garcia</dc:creator>
  <cp:lastModifiedBy>Luciana Fernandes</cp:lastModifiedBy>
  <cp:revision>435</cp:revision>
  <dcterms:created xsi:type="dcterms:W3CDTF">2012-05-27T22:48:00Z</dcterms:created>
  <dcterms:modified xsi:type="dcterms:W3CDTF">2024-01-03T16:45:07Z</dcterms:modified>
</cp:coreProperties>
</file>